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570" r:id="rId3"/>
    <p:sldId id="548" r:id="rId4"/>
    <p:sldId id="569" r:id="rId5"/>
    <p:sldId id="553" r:id="rId6"/>
    <p:sldId id="555" r:id="rId7"/>
    <p:sldId id="573" r:id="rId8"/>
    <p:sldId id="575" r:id="rId9"/>
    <p:sldId id="571" r:id="rId10"/>
    <p:sldId id="572" r:id="rId11"/>
    <p:sldId id="576" r:id="rId12"/>
    <p:sldId id="562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646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067" autoAdjust="0"/>
    <p:restoredTop sz="63140" autoAdjust="0"/>
  </p:normalViewPr>
  <p:slideViewPr>
    <p:cSldViewPr snapToGrid="0">
      <p:cViewPr>
        <p:scale>
          <a:sx n="70" d="100"/>
          <a:sy n="70" d="100"/>
        </p:scale>
        <p:origin x="-2814" y="-96"/>
      </p:cViewPr>
      <p:guideLst>
        <p:guide orient="horz" pos="2160"/>
        <p:guide orient="horz" pos="67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36B8B-9BE8-4FF6-A1D4-B3C08C7DB562}" type="datetimeFigureOut">
              <a:rPr lang="en-US" smtClean="0"/>
              <a:pPr/>
              <a:t>7/17/2014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B6539-8072-45BE-8879-AAFD1EF5B4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CBE27-F7F2-4994-840D-70E430FC43A8}" type="datetimeFigureOut">
              <a:rPr lang="en-US" smtClean="0"/>
              <a:pPr/>
              <a:t>7/17/2014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D2477-C85C-42B0-A4EB-4B4DE126106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D2477-C85C-42B0-A4EB-4B4DE1261063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D2477-C85C-42B0-A4EB-4B4DE1261063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D2477-C85C-42B0-A4EB-4B4DE1261063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D2477-C85C-42B0-A4EB-4B4DE1261063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61606E-DEF7-4156-B2AC-A81B79A7FE14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Arial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106D36-4048-0F47-87F3-D2D746BFDBB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Arial" charset="0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FDF9C2-AA72-B746-83F6-DBE3688BFA3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D2477-C85C-42B0-A4EB-4B4DE1261063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D2477-C85C-42B0-A4EB-4B4DE1261063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D2477-C85C-42B0-A4EB-4B4DE1261063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D2477-C85C-42B0-A4EB-4B4DE1261063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ettyImages_116377250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" y="0"/>
            <a:ext cx="9144000" cy="686733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 userDrawn="1"/>
        </p:nvSpPr>
        <p:spPr>
          <a:xfrm>
            <a:off x="-1" y="3200400"/>
            <a:ext cx="5712668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3962400"/>
            <a:ext cx="6629400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4724400"/>
            <a:ext cx="4572000" cy="609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 hasCustomPrompt="1"/>
          </p:nvPr>
        </p:nvSpPr>
        <p:spPr>
          <a:xfrm>
            <a:off x="304800" y="3200400"/>
            <a:ext cx="5410200" cy="60960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spcAft>
                <a:spcPts val="1800"/>
              </a:spcAft>
              <a:defRPr sz="2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3962400"/>
            <a:ext cx="6324600" cy="609600"/>
          </a:xfrm>
        </p:spPr>
        <p:txBody>
          <a:bodyPr anchor="ctr">
            <a:normAutofit/>
          </a:bodyPr>
          <a:lstStyle>
            <a:lvl1pPr marL="0" indent="-274320">
              <a:buNone/>
              <a:defRPr sz="2200" b="1" i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buNone/>
              <a:defRPr>
                <a:solidFill>
                  <a:schemeClr val="bg1"/>
                </a:solidFill>
                <a:latin typeface="Gotham Bold" pitchFamily="50" charset="0"/>
                <a:cs typeface="Gotham Bold" pitchFamily="50" charset="0"/>
              </a:defRPr>
            </a:lvl2pPr>
            <a:lvl3pPr>
              <a:buNone/>
              <a:defRPr>
                <a:solidFill>
                  <a:schemeClr val="bg1"/>
                </a:solidFill>
                <a:latin typeface="Gotham Bold" pitchFamily="50" charset="0"/>
                <a:cs typeface="Gotham Bold" pitchFamily="50" charset="0"/>
              </a:defRPr>
            </a:lvl3pPr>
            <a:lvl4pPr>
              <a:buNone/>
              <a:defRPr>
                <a:solidFill>
                  <a:schemeClr val="bg1"/>
                </a:solidFill>
                <a:latin typeface="Gotham Bold" pitchFamily="50" charset="0"/>
                <a:cs typeface="Gotham Bold" pitchFamily="50" charset="0"/>
              </a:defRPr>
            </a:lvl4pPr>
            <a:lvl5pPr>
              <a:buNone/>
              <a:defRPr>
                <a:solidFill>
                  <a:schemeClr val="bg1"/>
                </a:solidFill>
                <a:latin typeface="Gotham Bold" pitchFamily="50" charset="0"/>
                <a:cs typeface="Gotham Bold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4724400"/>
            <a:ext cx="4267200" cy="609600"/>
          </a:xfrm>
        </p:spPr>
        <p:txBody>
          <a:bodyPr anchor="ctr"/>
          <a:lstStyle>
            <a:lvl1pPr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2" name="Picture 1" descr="tru_logo_4cp_pos_noTM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228600"/>
            <a:ext cx="3041150" cy="1231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762000" y="76200"/>
            <a:ext cx="7924800" cy="762000"/>
          </a:xfrm>
          <a:prstGeom prst="rect">
            <a:avLst/>
          </a:prstGeom>
        </p:spPr>
        <p:txBody>
          <a:bodyPr anchor="ctr"/>
          <a:lstStyle>
            <a:lvl1pPr algn="l">
              <a:defRPr sz="2400" b="0" i="0">
                <a:solidFill>
                  <a:schemeClr val="accent1"/>
                </a:solidFill>
                <a:latin typeface="+mj-lt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762000" y="76200"/>
            <a:ext cx="7924800" cy="762000"/>
          </a:xfrm>
          <a:prstGeom prst="rect">
            <a:avLst/>
          </a:prstGeom>
        </p:spPr>
        <p:txBody>
          <a:bodyPr anchor="ctr"/>
          <a:lstStyle>
            <a:lvl1pPr algn="l">
              <a:defRPr sz="2400" b="0" i="0">
                <a:solidFill>
                  <a:schemeClr val="accent1"/>
                </a:solidFill>
                <a:latin typeface="+mj-lt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228600" y="6096000"/>
            <a:ext cx="1828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 rot="16200000">
            <a:off x="7727772" y="5439591"/>
            <a:ext cx="2116182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rot="16200000">
            <a:off x="1144091" y="-1144091"/>
            <a:ext cx="6840582" cy="9128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 or Content, 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25908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143001"/>
            <a:ext cx="3886200" cy="4800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762000" y="76200"/>
            <a:ext cx="7924800" cy="762000"/>
          </a:xfrm>
          <a:prstGeom prst="rect">
            <a:avLst/>
          </a:prstGeom>
        </p:spPr>
        <p:txBody>
          <a:bodyPr anchor="ctr"/>
          <a:lstStyle>
            <a:lvl1pPr algn="l">
              <a:defRPr sz="2400" b="0" i="0">
                <a:solidFill>
                  <a:schemeClr val="accent1"/>
                </a:solidFill>
                <a:latin typeface="+mj-lt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0"/>
          </p:nvPr>
        </p:nvSpPr>
        <p:spPr>
          <a:xfrm>
            <a:off x="4800600" y="1143001"/>
            <a:ext cx="3886200" cy="4800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62000" y="1143000"/>
            <a:ext cx="38862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  <a:latin typeface="+mj-lt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1782762"/>
            <a:ext cx="3886200" cy="41608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762000" y="76200"/>
            <a:ext cx="7924800" cy="762000"/>
          </a:xfrm>
          <a:prstGeom prst="rect">
            <a:avLst/>
          </a:prstGeom>
        </p:spPr>
        <p:txBody>
          <a:bodyPr anchor="ctr"/>
          <a:lstStyle>
            <a:lvl1pPr algn="l">
              <a:defRPr sz="2400" b="0" i="0">
                <a:solidFill>
                  <a:schemeClr val="accent1"/>
                </a:solidFill>
                <a:latin typeface="+mj-lt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4800600" y="1143000"/>
            <a:ext cx="38862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  <a:latin typeface="+mj-lt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13"/>
          </p:nvPr>
        </p:nvSpPr>
        <p:spPr>
          <a:xfrm>
            <a:off x="4800600" y="1782762"/>
            <a:ext cx="3886200" cy="41608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2-19733431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1242" y="6612"/>
            <a:ext cx="9145242" cy="685138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1" y="3200400"/>
            <a:ext cx="5712668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3962400"/>
            <a:ext cx="6629400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4724400"/>
            <a:ext cx="4572000" cy="609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 hasCustomPrompt="1"/>
          </p:nvPr>
        </p:nvSpPr>
        <p:spPr>
          <a:xfrm>
            <a:off x="304800" y="3200400"/>
            <a:ext cx="5419725" cy="60960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spcAft>
                <a:spcPts val="1800"/>
              </a:spcAft>
              <a:defRPr sz="2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3962400"/>
            <a:ext cx="6324600" cy="609600"/>
          </a:xfrm>
        </p:spPr>
        <p:txBody>
          <a:bodyPr anchor="ctr">
            <a:normAutofit/>
          </a:bodyPr>
          <a:lstStyle>
            <a:lvl1pPr>
              <a:buNone/>
              <a:defRPr sz="2200" b="1" i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buNone/>
              <a:defRPr>
                <a:solidFill>
                  <a:schemeClr val="bg1"/>
                </a:solidFill>
                <a:latin typeface="Gotham Bold" pitchFamily="50" charset="0"/>
                <a:cs typeface="Gotham Bold" pitchFamily="50" charset="0"/>
              </a:defRPr>
            </a:lvl2pPr>
            <a:lvl3pPr>
              <a:buNone/>
              <a:defRPr>
                <a:solidFill>
                  <a:schemeClr val="bg1"/>
                </a:solidFill>
                <a:latin typeface="Gotham Bold" pitchFamily="50" charset="0"/>
                <a:cs typeface="Gotham Bold" pitchFamily="50" charset="0"/>
              </a:defRPr>
            </a:lvl3pPr>
            <a:lvl4pPr>
              <a:buNone/>
              <a:defRPr>
                <a:solidFill>
                  <a:schemeClr val="bg1"/>
                </a:solidFill>
                <a:latin typeface="Gotham Bold" pitchFamily="50" charset="0"/>
                <a:cs typeface="Gotham Bold" pitchFamily="50" charset="0"/>
              </a:defRPr>
            </a:lvl4pPr>
            <a:lvl5pPr>
              <a:buNone/>
              <a:defRPr>
                <a:solidFill>
                  <a:schemeClr val="bg1"/>
                </a:solidFill>
                <a:latin typeface="Gotham Bold" pitchFamily="50" charset="0"/>
                <a:cs typeface="Gotham Bold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4724400"/>
            <a:ext cx="4267200" cy="609600"/>
          </a:xfrm>
        </p:spPr>
        <p:txBody>
          <a:bodyPr anchor="ctr"/>
          <a:lstStyle>
            <a:lvl1pPr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2" name="Picture 1" descr="tru_logo_4cp_pos_noTM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228600"/>
            <a:ext cx="3041150" cy="123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3121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42-3381631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1" y="3200400"/>
            <a:ext cx="5712668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3962400"/>
            <a:ext cx="6629400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4724400"/>
            <a:ext cx="4572000" cy="609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 hasCustomPrompt="1"/>
          </p:nvPr>
        </p:nvSpPr>
        <p:spPr>
          <a:xfrm>
            <a:off x="304800" y="3200400"/>
            <a:ext cx="5419725" cy="60960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spcAft>
                <a:spcPts val="1800"/>
              </a:spcAft>
              <a:defRPr sz="2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3962400"/>
            <a:ext cx="6324600" cy="609600"/>
          </a:xfrm>
        </p:spPr>
        <p:txBody>
          <a:bodyPr anchor="ctr">
            <a:normAutofit/>
          </a:bodyPr>
          <a:lstStyle>
            <a:lvl1pPr>
              <a:buNone/>
              <a:defRPr sz="2200" b="1" i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buNone/>
              <a:defRPr>
                <a:solidFill>
                  <a:schemeClr val="bg1"/>
                </a:solidFill>
                <a:latin typeface="Gotham Bold" pitchFamily="50" charset="0"/>
                <a:cs typeface="Gotham Bold" pitchFamily="50" charset="0"/>
              </a:defRPr>
            </a:lvl2pPr>
            <a:lvl3pPr>
              <a:buNone/>
              <a:defRPr>
                <a:solidFill>
                  <a:schemeClr val="bg1"/>
                </a:solidFill>
                <a:latin typeface="Gotham Bold" pitchFamily="50" charset="0"/>
                <a:cs typeface="Gotham Bold" pitchFamily="50" charset="0"/>
              </a:defRPr>
            </a:lvl3pPr>
            <a:lvl4pPr>
              <a:buNone/>
              <a:defRPr>
                <a:solidFill>
                  <a:schemeClr val="bg1"/>
                </a:solidFill>
                <a:latin typeface="Gotham Bold" pitchFamily="50" charset="0"/>
                <a:cs typeface="Gotham Bold" pitchFamily="50" charset="0"/>
              </a:defRPr>
            </a:lvl4pPr>
            <a:lvl5pPr>
              <a:buNone/>
              <a:defRPr>
                <a:solidFill>
                  <a:schemeClr val="bg1"/>
                </a:solidFill>
                <a:latin typeface="Gotham Bold" pitchFamily="50" charset="0"/>
                <a:cs typeface="Gotham Bold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4724400"/>
            <a:ext cx="4267200" cy="609600"/>
          </a:xfrm>
        </p:spPr>
        <p:txBody>
          <a:bodyPr anchor="ctr"/>
          <a:lstStyle>
            <a:lvl1pPr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2" name="Picture 1" descr="tru_logo_4cp_pos_noTM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228600"/>
            <a:ext cx="3041150" cy="123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3121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42-34231819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1" y="3200400"/>
            <a:ext cx="5712668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3962400"/>
            <a:ext cx="6629400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4724400"/>
            <a:ext cx="4572000" cy="609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 hasCustomPrompt="1"/>
          </p:nvPr>
        </p:nvSpPr>
        <p:spPr>
          <a:xfrm>
            <a:off x="304800" y="3200400"/>
            <a:ext cx="5419725" cy="60960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spcAft>
                <a:spcPts val="1800"/>
              </a:spcAft>
              <a:defRPr sz="2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3962400"/>
            <a:ext cx="6324600" cy="609600"/>
          </a:xfrm>
        </p:spPr>
        <p:txBody>
          <a:bodyPr anchor="ctr">
            <a:normAutofit/>
          </a:bodyPr>
          <a:lstStyle>
            <a:lvl1pPr>
              <a:buNone/>
              <a:defRPr sz="2200" b="1" i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buNone/>
              <a:defRPr>
                <a:solidFill>
                  <a:schemeClr val="bg1"/>
                </a:solidFill>
                <a:latin typeface="Gotham Bold" pitchFamily="50" charset="0"/>
                <a:cs typeface="Gotham Bold" pitchFamily="50" charset="0"/>
              </a:defRPr>
            </a:lvl2pPr>
            <a:lvl3pPr>
              <a:buNone/>
              <a:defRPr>
                <a:solidFill>
                  <a:schemeClr val="bg1"/>
                </a:solidFill>
                <a:latin typeface="Gotham Bold" pitchFamily="50" charset="0"/>
                <a:cs typeface="Gotham Bold" pitchFamily="50" charset="0"/>
              </a:defRPr>
            </a:lvl3pPr>
            <a:lvl4pPr>
              <a:buNone/>
              <a:defRPr>
                <a:solidFill>
                  <a:schemeClr val="bg1"/>
                </a:solidFill>
                <a:latin typeface="Gotham Bold" pitchFamily="50" charset="0"/>
                <a:cs typeface="Gotham Bold" pitchFamily="50" charset="0"/>
              </a:defRPr>
            </a:lvl4pPr>
            <a:lvl5pPr>
              <a:buNone/>
              <a:defRPr>
                <a:solidFill>
                  <a:schemeClr val="bg1"/>
                </a:solidFill>
                <a:latin typeface="Gotham Bold" pitchFamily="50" charset="0"/>
                <a:cs typeface="Gotham Bold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4724400"/>
            <a:ext cx="4267200" cy="609600"/>
          </a:xfrm>
        </p:spPr>
        <p:txBody>
          <a:bodyPr anchor="ctr"/>
          <a:lstStyle>
            <a:lvl1pPr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2" name="Picture 1" descr="tru_logo_4cp_pos_noTM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8600"/>
            <a:ext cx="3041150" cy="12313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23121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42-33855010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1" y="3200400"/>
            <a:ext cx="5712668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3962400"/>
            <a:ext cx="6629400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4724400"/>
            <a:ext cx="4572000" cy="609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 hasCustomPrompt="1"/>
          </p:nvPr>
        </p:nvSpPr>
        <p:spPr>
          <a:xfrm>
            <a:off x="304800" y="3200400"/>
            <a:ext cx="5419725" cy="60960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spcAft>
                <a:spcPts val="1800"/>
              </a:spcAft>
              <a:defRPr sz="2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3962400"/>
            <a:ext cx="6324600" cy="609600"/>
          </a:xfrm>
        </p:spPr>
        <p:txBody>
          <a:bodyPr anchor="ctr">
            <a:normAutofit/>
          </a:bodyPr>
          <a:lstStyle>
            <a:lvl1pPr>
              <a:buNone/>
              <a:defRPr sz="2200" b="1" i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buNone/>
              <a:defRPr>
                <a:solidFill>
                  <a:schemeClr val="bg1"/>
                </a:solidFill>
                <a:latin typeface="Gotham Bold" pitchFamily="50" charset="0"/>
                <a:cs typeface="Gotham Bold" pitchFamily="50" charset="0"/>
              </a:defRPr>
            </a:lvl2pPr>
            <a:lvl3pPr>
              <a:buNone/>
              <a:defRPr>
                <a:solidFill>
                  <a:schemeClr val="bg1"/>
                </a:solidFill>
                <a:latin typeface="Gotham Bold" pitchFamily="50" charset="0"/>
                <a:cs typeface="Gotham Bold" pitchFamily="50" charset="0"/>
              </a:defRPr>
            </a:lvl3pPr>
            <a:lvl4pPr>
              <a:buNone/>
              <a:defRPr>
                <a:solidFill>
                  <a:schemeClr val="bg1"/>
                </a:solidFill>
                <a:latin typeface="Gotham Bold" pitchFamily="50" charset="0"/>
                <a:cs typeface="Gotham Bold" pitchFamily="50" charset="0"/>
              </a:defRPr>
            </a:lvl4pPr>
            <a:lvl5pPr>
              <a:buNone/>
              <a:defRPr>
                <a:solidFill>
                  <a:schemeClr val="bg1"/>
                </a:solidFill>
                <a:latin typeface="Gotham Bold" pitchFamily="50" charset="0"/>
                <a:cs typeface="Gotham Bold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4724400"/>
            <a:ext cx="4267200" cy="609600"/>
          </a:xfrm>
        </p:spPr>
        <p:txBody>
          <a:bodyPr anchor="ctr"/>
          <a:lstStyle>
            <a:lvl1pPr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2" name="Picture 1" descr="tru_logo_4cp_pos_noTM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23532" y="540739"/>
            <a:ext cx="2362200" cy="6022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23121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42-25223838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2541" y="0"/>
            <a:ext cx="9166541" cy="687287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1" y="3200400"/>
            <a:ext cx="5712668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3962400"/>
            <a:ext cx="6629400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4724400"/>
            <a:ext cx="4572000" cy="609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 hasCustomPrompt="1"/>
          </p:nvPr>
        </p:nvSpPr>
        <p:spPr>
          <a:xfrm>
            <a:off x="304800" y="3200400"/>
            <a:ext cx="5419725" cy="60960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spcAft>
                <a:spcPts val="1800"/>
              </a:spcAft>
              <a:defRPr sz="2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3962400"/>
            <a:ext cx="6324600" cy="609600"/>
          </a:xfrm>
        </p:spPr>
        <p:txBody>
          <a:bodyPr anchor="ctr">
            <a:normAutofit/>
          </a:bodyPr>
          <a:lstStyle>
            <a:lvl1pPr>
              <a:buNone/>
              <a:defRPr sz="2200" b="1" i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buNone/>
              <a:defRPr>
                <a:solidFill>
                  <a:schemeClr val="bg1"/>
                </a:solidFill>
                <a:latin typeface="Gotham Bold" pitchFamily="50" charset="0"/>
                <a:cs typeface="Gotham Bold" pitchFamily="50" charset="0"/>
              </a:defRPr>
            </a:lvl2pPr>
            <a:lvl3pPr>
              <a:buNone/>
              <a:defRPr>
                <a:solidFill>
                  <a:schemeClr val="bg1"/>
                </a:solidFill>
                <a:latin typeface="Gotham Bold" pitchFamily="50" charset="0"/>
                <a:cs typeface="Gotham Bold" pitchFamily="50" charset="0"/>
              </a:defRPr>
            </a:lvl3pPr>
            <a:lvl4pPr>
              <a:buNone/>
              <a:defRPr>
                <a:solidFill>
                  <a:schemeClr val="bg1"/>
                </a:solidFill>
                <a:latin typeface="Gotham Bold" pitchFamily="50" charset="0"/>
                <a:cs typeface="Gotham Bold" pitchFamily="50" charset="0"/>
              </a:defRPr>
            </a:lvl4pPr>
            <a:lvl5pPr>
              <a:buNone/>
              <a:defRPr>
                <a:solidFill>
                  <a:schemeClr val="bg1"/>
                </a:solidFill>
                <a:latin typeface="Gotham Bold" pitchFamily="50" charset="0"/>
                <a:cs typeface="Gotham Bold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4724400"/>
            <a:ext cx="4267200" cy="609600"/>
          </a:xfrm>
        </p:spPr>
        <p:txBody>
          <a:bodyPr anchor="ctr"/>
          <a:lstStyle>
            <a:lvl1pPr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2" name="Picture 1" descr="tru_logo_4cp_pos_noTM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8600"/>
            <a:ext cx="3041150" cy="12313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23121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42-19675068.jpg"/>
          <p:cNvPicPr>
            <a:picLocks noChangeAspect="1"/>
          </p:cNvPicPr>
          <p:nvPr userDrawn="1"/>
        </p:nvPicPr>
        <p:blipFill>
          <a:blip r:embed="rId2" cstate="print"/>
          <a:srcRect l="8382" r="7407" b="526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1" y="3200400"/>
            <a:ext cx="5712668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3962400"/>
            <a:ext cx="6629400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4724400"/>
            <a:ext cx="4572000" cy="609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 hasCustomPrompt="1"/>
          </p:nvPr>
        </p:nvSpPr>
        <p:spPr>
          <a:xfrm>
            <a:off x="304800" y="3200400"/>
            <a:ext cx="5419725" cy="60960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spcAft>
                <a:spcPts val="1800"/>
              </a:spcAft>
              <a:defRPr sz="2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3962400"/>
            <a:ext cx="6324600" cy="609600"/>
          </a:xfrm>
        </p:spPr>
        <p:txBody>
          <a:bodyPr anchor="ctr">
            <a:normAutofit/>
          </a:bodyPr>
          <a:lstStyle>
            <a:lvl1pPr>
              <a:buNone/>
              <a:defRPr sz="2200" b="1" i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buNone/>
              <a:defRPr>
                <a:solidFill>
                  <a:schemeClr val="bg1"/>
                </a:solidFill>
                <a:latin typeface="Gotham Bold" pitchFamily="50" charset="0"/>
                <a:cs typeface="Gotham Bold" pitchFamily="50" charset="0"/>
              </a:defRPr>
            </a:lvl2pPr>
            <a:lvl3pPr>
              <a:buNone/>
              <a:defRPr>
                <a:solidFill>
                  <a:schemeClr val="bg1"/>
                </a:solidFill>
                <a:latin typeface="Gotham Bold" pitchFamily="50" charset="0"/>
                <a:cs typeface="Gotham Bold" pitchFamily="50" charset="0"/>
              </a:defRPr>
            </a:lvl3pPr>
            <a:lvl4pPr>
              <a:buNone/>
              <a:defRPr>
                <a:solidFill>
                  <a:schemeClr val="bg1"/>
                </a:solidFill>
                <a:latin typeface="Gotham Bold" pitchFamily="50" charset="0"/>
                <a:cs typeface="Gotham Bold" pitchFamily="50" charset="0"/>
              </a:defRPr>
            </a:lvl4pPr>
            <a:lvl5pPr>
              <a:buNone/>
              <a:defRPr>
                <a:solidFill>
                  <a:schemeClr val="bg1"/>
                </a:solidFill>
                <a:latin typeface="Gotham Bold" pitchFamily="50" charset="0"/>
                <a:cs typeface="Gotham Bold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4724400"/>
            <a:ext cx="4267200" cy="609600"/>
          </a:xfrm>
        </p:spPr>
        <p:txBody>
          <a:bodyPr anchor="ctr"/>
          <a:lstStyle>
            <a:lvl1pPr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2" name="Picture 1" descr="tru_logo_4cp_pos_noTM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8600"/>
            <a:ext cx="3041150" cy="12313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23121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ru_logo_4cp_pos_noT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216498"/>
            <a:ext cx="3041150" cy="1231302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-1" y="3200400"/>
            <a:ext cx="5712668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3962400"/>
            <a:ext cx="6629400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4724400"/>
            <a:ext cx="4572000" cy="609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7"/>
          <p:cNvSpPr>
            <a:spLocks noGrp="1"/>
          </p:cNvSpPr>
          <p:nvPr>
            <p:ph type="title" hasCustomPrompt="1"/>
          </p:nvPr>
        </p:nvSpPr>
        <p:spPr>
          <a:xfrm>
            <a:off x="304800" y="3200400"/>
            <a:ext cx="5410200" cy="60960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spcAft>
                <a:spcPts val="1800"/>
              </a:spcAft>
              <a:defRPr sz="2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3962400"/>
            <a:ext cx="6324600" cy="609600"/>
          </a:xfrm>
        </p:spPr>
        <p:txBody>
          <a:bodyPr anchor="ctr">
            <a:normAutofit/>
          </a:bodyPr>
          <a:lstStyle>
            <a:lvl1pPr>
              <a:buNone/>
              <a:defRPr sz="2200" b="1" i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buNone/>
              <a:defRPr>
                <a:solidFill>
                  <a:schemeClr val="bg1"/>
                </a:solidFill>
                <a:latin typeface="Gotham Bold" pitchFamily="50" charset="0"/>
                <a:cs typeface="Gotham Bold" pitchFamily="50" charset="0"/>
              </a:defRPr>
            </a:lvl2pPr>
            <a:lvl3pPr>
              <a:buNone/>
              <a:defRPr>
                <a:solidFill>
                  <a:schemeClr val="bg1"/>
                </a:solidFill>
                <a:latin typeface="Gotham Bold" pitchFamily="50" charset="0"/>
                <a:cs typeface="Gotham Bold" pitchFamily="50" charset="0"/>
              </a:defRPr>
            </a:lvl3pPr>
            <a:lvl4pPr>
              <a:buNone/>
              <a:defRPr>
                <a:solidFill>
                  <a:schemeClr val="bg1"/>
                </a:solidFill>
                <a:latin typeface="Gotham Bold" pitchFamily="50" charset="0"/>
                <a:cs typeface="Gotham Bold" pitchFamily="50" charset="0"/>
              </a:defRPr>
            </a:lvl4pPr>
            <a:lvl5pPr>
              <a:buNone/>
              <a:defRPr>
                <a:solidFill>
                  <a:schemeClr val="bg1"/>
                </a:solidFill>
                <a:latin typeface="Gotham Bold" pitchFamily="50" charset="0"/>
                <a:cs typeface="Gotham Bold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5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4724400"/>
            <a:ext cx="4267200" cy="609600"/>
          </a:xfrm>
        </p:spPr>
        <p:txBody>
          <a:bodyPr anchor="ctr"/>
          <a:lstStyle>
            <a:lvl1pPr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7924800" cy="5105400"/>
          </a:xfrm>
        </p:spPr>
        <p:txBody>
          <a:bodyPr/>
          <a:lstStyle>
            <a:lvl1pPr>
              <a:buClr>
                <a:schemeClr val="tx2"/>
              </a:buClr>
              <a:defRPr>
                <a:latin typeface="+mn-lt"/>
                <a:cs typeface="Arial"/>
              </a:defRPr>
            </a:lvl1pPr>
            <a:lvl2pPr>
              <a:buClr>
                <a:schemeClr val="tx2"/>
              </a:buClr>
              <a:defRPr>
                <a:latin typeface="+mn-lt"/>
                <a:cs typeface="Arial"/>
              </a:defRPr>
            </a:lvl2pPr>
            <a:lvl3pPr>
              <a:buClr>
                <a:schemeClr val="tx2"/>
              </a:buClr>
              <a:defRPr>
                <a:latin typeface="+mn-lt"/>
                <a:cs typeface="Arial"/>
              </a:defRPr>
            </a:lvl3pPr>
            <a:lvl4pPr>
              <a:buClr>
                <a:schemeClr val="tx2"/>
              </a:buClr>
              <a:defRPr>
                <a:latin typeface="+mn-lt"/>
                <a:cs typeface="Arial"/>
              </a:defRPr>
            </a:lvl4pPr>
            <a:lvl5pPr>
              <a:buClr>
                <a:schemeClr val="tx2"/>
              </a:buClr>
              <a:defRPr>
                <a:latin typeface="+mn-lt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762000" y="76200"/>
            <a:ext cx="7924800" cy="762000"/>
          </a:xfrm>
          <a:prstGeom prst="rect">
            <a:avLst/>
          </a:prstGeom>
        </p:spPr>
        <p:txBody>
          <a:bodyPr anchor="ctr"/>
          <a:lstStyle>
            <a:lvl1pPr algn="l">
              <a:defRPr sz="2400" b="0" i="0">
                <a:solidFill>
                  <a:schemeClr val="accent1"/>
                </a:solidFill>
                <a:latin typeface="+mj-lt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8686800" y="6400800"/>
            <a:ext cx="457200" cy="228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066801"/>
            <a:ext cx="7924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10" descr="tru_logo_4cp_pos_noTM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6019800"/>
            <a:ext cx="2070244" cy="8382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187960"/>
            <a:ext cx="609600" cy="483701"/>
            <a:chOff x="0" y="187960"/>
            <a:chExt cx="609600" cy="483701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187960"/>
              <a:ext cx="304800" cy="15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0" y="351254"/>
              <a:ext cx="609600" cy="15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0" y="519261"/>
              <a:ext cx="457200" cy="152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060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 rot="5400000">
            <a:off x="8124297" y="5439303"/>
            <a:ext cx="176687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>
                <a:latin typeface="+mn-lt"/>
                <a:sym typeface="Symbol"/>
              </a:rPr>
              <a:t>Truven Health Analytics Inc.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86800" y="64008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charset="2"/>
              <a:buNone/>
            </a:pPr>
            <a:fld id="{271A30A6-86F2-427D-9D4E-BAF47955572F}" type="slidenum">
              <a:rPr lang="en-US" sz="1000" b="1" smtClean="0">
                <a:solidFill>
                  <a:schemeClr val="bg1"/>
                </a:solidFill>
                <a:latin typeface="+mj-lt"/>
                <a:cs typeface="Arial"/>
              </a:rPr>
              <a:pPr marL="285750" indent="-285750" algn="ctr"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Font typeface="Wingdings" charset="2"/>
                <a:buNone/>
              </a:pPr>
              <a:t>‹#›</a:t>
            </a:fld>
            <a:endParaRPr lang="en-US" sz="1000" b="1" dirty="0">
              <a:solidFill>
                <a:schemeClr val="bg1"/>
              </a:solidFill>
              <a:latin typeface="+mj-lt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5" r:id="rId3"/>
    <p:sldLayoutId id="2147483668" r:id="rId4"/>
    <p:sldLayoutId id="2147483669" r:id="rId5"/>
    <p:sldLayoutId id="2147483670" r:id="rId6"/>
    <p:sldLayoutId id="2147483671" r:id="rId7"/>
    <p:sldLayoutId id="2147483660" r:id="rId8"/>
    <p:sldLayoutId id="2147483650" r:id="rId9"/>
    <p:sldLayoutId id="2147483662" r:id="rId10"/>
    <p:sldLayoutId id="2147483666" r:id="rId11"/>
    <p:sldLayoutId id="2147483667" r:id="rId12"/>
    <p:sldLayoutId id="2147483663" r:id="rId13"/>
    <p:sldLayoutId id="2147483652" r:id="rId14"/>
    <p:sldLayoutId id="2147483653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Font typeface="Wingdings" charset="2"/>
        <a:buChar char="§"/>
        <a:defRPr sz="2000" b="0" i="0" kern="120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Font typeface="Wingdings" charset="2"/>
        <a:buChar char="§"/>
        <a:defRPr sz="1800" b="0" i="0" kern="120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Font typeface="Wingdings" charset="2"/>
        <a:buChar char="§"/>
        <a:defRPr sz="1600" b="0" i="0" kern="120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SzPct val="100000"/>
        <a:buFont typeface="Wingdings" charset="2"/>
        <a:buChar char="§"/>
        <a:defRPr sz="1400" b="0" i="0" kern="120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Font typeface="Wingdings" charset="2"/>
        <a:buChar char="§"/>
        <a:defRPr sz="1200" b="0" i="0" kern="120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Robert.Nation@TruvenHealth.co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Truven Health Analytics</a:t>
            </a:r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0"/>
            <a:r>
              <a:rPr lang="en-US" sz="1800" dirty="0" smtClean="0"/>
              <a:t>State Exchanges - Data Collection &amp; Analysis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April 2014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66261" y="4015563"/>
            <a:ext cx="6324600" cy="6096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948" y="167310"/>
            <a:ext cx="8522302" cy="591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Truven Health’s Analytic Marketplace Solutions – </a:t>
            </a:r>
            <a:br>
              <a:rPr lang="en-US" dirty="0" smtClean="0"/>
            </a:br>
            <a:r>
              <a:rPr lang="en-US" dirty="0" smtClean="0"/>
              <a:t>EDGE Services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4946" y="3027509"/>
            <a:ext cx="5982269" cy="3151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598224" y="1066800"/>
            <a:ext cx="79248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/>
              </a:rPr>
              <a:t>New risk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/>
              </a:rPr>
              <a:t> stabilization mechanisms introduced by ACA: 3Rs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Tx/>
              <a:buFont typeface="Wingdings" charset="2"/>
              <a:buChar char="§"/>
              <a:tabLst/>
              <a:defRPr/>
            </a:pPr>
            <a:r>
              <a:rPr lang="en-US" baseline="0" dirty="0" smtClean="0">
                <a:latin typeface="+mj-lt"/>
                <a:cs typeface="Arial"/>
              </a:rPr>
              <a:t>Health</a:t>
            </a:r>
            <a:r>
              <a:rPr lang="en-US" dirty="0" smtClean="0">
                <a:latin typeface="+mj-lt"/>
                <a:cs typeface="Arial"/>
              </a:rPr>
              <a:t> plans offering Marketplace coverage required to have adequate infrastructure for data reporting to HHS Edge Server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/>
              </a:rPr>
              <a:t>Truven</a:t>
            </a:r>
            <a:r>
              <a:rPr lang="en-US" dirty="0" smtClean="0">
                <a:latin typeface="+mj-lt"/>
                <a:cs typeface="Arial"/>
              </a:rPr>
              <a:t> offers comprehensive data management services matched with risk analytics and actuarial consultation in our “Edge Services” 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/>
          </p:cNvSpPr>
          <p:nvPr/>
        </p:nvSpPr>
        <p:spPr>
          <a:xfrm>
            <a:off x="0" y="1470836"/>
            <a:ext cx="5330456" cy="175082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Rob Nation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Director, Client Services</a:t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(202) 809-6281</a:t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hlinkClick r:id="rId3"/>
              </a:rPr>
              <a:t>Robert.Nation@TruvenHealth.com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Tx/>
              <a:buFont typeface="Wingdings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+mj-lt"/>
              </a:rPr>
              <a:t>Introduction to Truven Health Analytics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+mj-lt"/>
              </a:rPr>
              <a:t>State Based Marketplace Status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>
                <a:latin typeface="+mj-lt"/>
              </a:rPr>
              <a:t>Truven</a:t>
            </a:r>
            <a:r>
              <a:rPr lang="en-US" dirty="0" smtClean="0">
                <a:latin typeface="+mj-lt"/>
              </a:rPr>
              <a:t> Health’s Marketplace Solutions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+mj-lt"/>
              </a:rPr>
              <a:t>Questions</a:t>
            </a:r>
            <a:endParaRPr lang="en-US" dirty="0">
              <a:latin typeface="+mj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88688"/>
            <a:ext cx="3040912" cy="1669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At-A-Glance:  Truven Health Analytics</a:t>
            </a:r>
            <a:endParaRPr lang="en-US" dirty="0"/>
          </a:p>
        </p:txBody>
      </p:sp>
      <p:pic>
        <p:nvPicPr>
          <p:cNvPr id="4" name="Picture 3" descr="Truven777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3581400"/>
            <a:ext cx="9144000" cy="3276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86800" y="6400800"/>
            <a:ext cx="457200" cy="228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686800" y="64008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charset="2"/>
              <a:buNone/>
            </a:pPr>
            <a:fld id="{271A30A6-86F2-427D-9D4E-BAF47955572F}" type="slidenum">
              <a:rPr lang="en-US" sz="1000" b="1" smtClean="0">
                <a:solidFill>
                  <a:schemeClr val="bg1"/>
                </a:solidFill>
                <a:latin typeface="+mj-lt"/>
                <a:cs typeface="Arial"/>
              </a:rPr>
              <a:pPr marL="285750" indent="-285750" algn="ctr"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Font typeface="Wingdings" charset="2"/>
                <a:buNone/>
              </a:pPr>
              <a:t>3</a:t>
            </a:fld>
            <a:endParaRPr lang="en-US" sz="1000" b="1" dirty="0">
              <a:solidFill>
                <a:schemeClr val="bg1"/>
              </a:solidFill>
              <a:latin typeface="+mj-lt"/>
              <a:cs typeface="Arial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914400"/>
            <a:ext cx="7924800" cy="5257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2,200 employees and clients in all 50 states and 83 countries internationally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We serve every U.S. Government health agency and Medicaid programs in 30 states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Health Information Exchange clinical data backbone in 4 states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Healthcare analytics is our core competency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35+ years experience,  exclusively in healthcare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Manage data from 1000 claims suppliers in 3500 unique data formats each year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Currently manage more than 400 unique customer health claims databases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17 of the Fortune 25 use Truven Health to manage their employee health benefits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Our research database for benchmarking contains 27 years of health claims data for 160 million US lives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Our research staff has published more than 200 articles in peer-reviewed healthcare journals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Merging Clinical and Administrative Data</a:t>
            </a:r>
            <a:endParaRPr lang="en-US" dirty="0"/>
          </a:p>
        </p:txBody>
      </p:sp>
      <p:pic>
        <p:nvPicPr>
          <p:cNvPr id="6" name="Content Placeholder 5" descr="ID_gfx_linear_v4a_no title.pn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211137" y="2286000"/>
            <a:ext cx="8721725" cy="3021012"/>
          </a:xfrm>
        </p:spPr>
      </p:pic>
      <p:sp>
        <p:nvSpPr>
          <p:cNvPr id="10" name="Rectangle 9"/>
          <p:cNvSpPr/>
          <p:nvPr/>
        </p:nvSpPr>
        <p:spPr>
          <a:xfrm>
            <a:off x="762000" y="1066800"/>
            <a:ext cx="784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We are on the forefront of the movement toward leveraging HIE technology to integrate clinical data from EHRs with administrative data from claims and encounters: the result is powerful new insights into performance measurement</a:t>
            </a:r>
            <a:r>
              <a:rPr lang="en-US" sz="16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86800" y="6400800"/>
            <a:ext cx="457200" cy="228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" charset="0"/>
                <a:cs typeface="Arial" charset="0"/>
              </a:rPr>
              <a:t>Truven Serves Health Care Stakeholders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8438" name="TextBox 89"/>
          <p:cNvSpPr txBox="1">
            <a:spLocks noChangeArrowheads="1"/>
          </p:cNvSpPr>
          <p:nvPr/>
        </p:nvSpPr>
        <p:spPr bwMode="auto">
          <a:xfrm>
            <a:off x="76200" y="4724400"/>
            <a:ext cx="3581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Hospital: Management Decisions</a:t>
            </a:r>
          </a:p>
        </p:txBody>
      </p:sp>
      <p:sp>
        <p:nvSpPr>
          <p:cNvPr id="18439" name="TextBox 64"/>
          <p:cNvSpPr txBox="1">
            <a:spLocks noChangeArrowheads="1"/>
          </p:cNvSpPr>
          <p:nvPr/>
        </p:nvSpPr>
        <p:spPr bwMode="auto">
          <a:xfrm>
            <a:off x="1981200" y="5029200"/>
            <a:ext cx="26289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Improve cost, productivity, quality of care, and growth with information from across the care continuum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Screen shot 2012-07-06 at 8.32.37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2819400"/>
            <a:ext cx="1752600" cy="600562"/>
          </a:xfrm>
          <a:prstGeom prst="rect">
            <a:avLst/>
          </a:prstGeom>
        </p:spPr>
      </p:pic>
      <p:sp>
        <p:nvSpPr>
          <p:cNvPr id="18450" name="TextBox 90"/>
          <p:cNvSpPr txBox="1">
            <a:spLocks noChangeArrowheads="1"/>
          </p:cNvSpPr>
          <p:nvPr/>
        </p:nvSpPr>
        <p:spPr bwMode="auto">
          <a:xfrm>
            <a:off x="76200" y="2514600"/>
            <a:ext cx="23955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Government</a:t>
            </a:r>
          </a:p>
        </p:txBody>
      </p:sp>
      <p:sp>
        <p:nvSpPr>
          <p:cNvPr id="18451" name="TextBox 69"/>
          <p:cNvSpPr txBox="1">
            <a:spLocks noChangeArrowheads="1"/>
          </p:cNvSpPr>
          <p:nvPr/>
        </p:nvSpPr>
        <p:spPr bwMode="auto">
          <a:xfrm>
            <a:off x="1981200" y="2819400"/>
            <a:ext cx="25908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100" dirty="0">
                <a:solidFill>
                  <a:srgbClr val="25282A"/>
                </a:solidFill>
                <a:latin typeface="Arial" pitchFamily="34" charset="0"/>
                <a:cs typeface="Arial" pitchFamily="34" charset="0"/>
              </a:rPr>
              <a:t>Promote health, efficiency, and payment integrity for the communities you </a:t>
            </a:r>
            <a:r>
              <a:rPr lang="en-US" sz="1100" dirty="0" smtClean="0">
                <a:solidFill>
                  <a:srgbClr val="25282A"/>
                </a:solidFill>
                <a:latin typeface="Arial" pitchFamily="34" charset="0"/>
                <a:cs typeface="Arial" pitchFamily="34" charset="0"/>
              </a:rPr>
              <a:t>serve</a:t>
            </a:r>
            <a:endParaRPr lang="en-US" sz="1100" dirty="0">
              <a:solidFill>
                <a:srgbClr val="25282A"/>
              </a:solidFill>
              <a:latin typeface="Arial" pitchFamily="34" charset="0"/>
              <a:cs typeface="Arial" pitchFamily="34" charset="0"/>
            </a:endParaRPr>
          </a:p>
          <a:p>
            <a:endParaRPr lang="en-US" sz="1200" dirty="0">
              <a:solidFill>
                <a:srgbClr val="25282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61" name="TextBox 107"/>
          <p:cNvSpPr txBox="1">
            <a:spLocks noChangeArrowheads="1"/>
          </p:cNvSpPr>
          <p:nvPr/>
        </p:nvSpPr>
        <p:spPr bwMode="auto">
          <a:xfrm>
            <a:off x="76200" y="3505200"/>
            <a:ext cx="16827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Health Plans</a:t>
            </a:r>
          </a:p>
        </p:txBody>
      </p:sp>
      <p:sp>
        <p:nvSpPr>
          <p:cNvPr id="18462" name="TextBox 108"/>
          <p:cNvSpPr txBox="1">
            <a:spLocks noChangeArrowheads="1"/>
          </p:cNvSpPr>
          <p:nvPr/>
        </p:nvSpPr>
        <p:spPr bwMode="auto">
          <a:xfrm>
            <a:off x="1981200" y="3810000"/>
            <a:ext cx="28956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Provide insight to health plans and business partners while working to improve the benefits you provide your members</a:t>
            </a:r>
            <a:endParaRPr lang="en-US" sz="1100" dirty="0">
              <a:solidFill>
                <a:srgbClr val="25282A"/>
              </a:solidFill>
              <a:latin typeface="Arial" pitchFamily="34" charset="0"/>
              <a:cs typeface="Arial" pitchFamily="34" charset="0"/>
            </a:endParaRPr>
          </a:p>
          <a:p>
            <a:endParaRPr lang="en-US" sz="1200" dirty="0">
              <a:solidFill>
                <a:srgbClr val="25282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56" name="TextBox 102"/>
          <p:cNvSpPr txBox="1">
            <a:spLocks noChangeArrowheads="1"/>
          </p:cNvSpPr>
          <p:nvPr/>
        </p:nvSpPr>
        <p:spPr bwMode="auto">
          <a:xfrm>
            <a:off x="76200" y="1295400"/>
            <a:ext cx="22415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Employers</a:t>
            </a:r>
          </a:p>
        </p:txBody>
      </p:sp>
      <p:sp>
        <p:nvSpPr>
          <p:cNvPr id="18457" name="TextBox 103"/>
          <p:cNvSpPr txBox="1">
            <a:spLocks noChangeArrowheads="1"/>
          </p:cNvSpPr>
          <p:nvPr/>
        </p:nvSpPr>
        <p:spPr bwMode="auto">
          <a:xfrm>
            <a:off x="1981200" y="1600200"/>
            <a:ext cx="28194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100" dirty="0">
                <a:solidFill>
                  <a:srgbClr val="25282A"/>
                </a:solidFill>
                <a:latin typeface="Arial" pitchFamily="34" charset="0"/>
                <a:cs typeface="Arial" pitchFamily="34" charset="0"/>
              </a:rPr>
              <a:t>Manage employee health and plan costs so you can improve productivity and reduce healthcare </a:t>
            </a:r>
            <a:r>
              <a:rPr lang="en-US" sz="1100" dirty="0" smtClean="0">
                <a:solidFill>
                  <a:srgbClr val="25282A"/>
                </a:solidFill>
                <a:latin typeface="Arial" pitchFamily="34" charset="0"/>
                <a:cs typeface="Arial" pitchFamily="34" charset="0"/>
              </a:rPr>
              <a:t>spending</a:t>
            </a:r>
            <a:endParaRPr lang="en-US" sz="1100" dirty="0">
              <a:solidFill>
                <a:srgbClr val="25282A"/>
              </a:solidFill>
              <a:latin typeface="Arial" pitchFamily="34" charset="0"/>
              <a:cs typeface="Arial" pitchFamily="34" charset="0"/>
            </a:endParaRPr>
          </a:p>
          <a:p>
            <a:endParaRPr lang="en-US" sz="1200" dirty="0">
              <a:solidFill>
                <a:srgbClr val="25282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 descr="Screen shot 2012-07-05 at 4.46.33 PM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156"/>
          <a:stretch/>
        </p:blipFill>
        <p:spPr>
          <a:xfrm>
            <a:off x="177801" y="1600200"/>
            <a:ext cx="1727200" cy="637084"/>
          </a:xfrm>
          <a:prstGeom prst="rect">
            <a:avLst/>
          </a:prstGeom>
        </p:spPr>
      </p:pic>
      <p:pic>
        <p:nvPicPr>
          <p:cNvPr id="4" name="Picture 3" descr="Screen shot 2012-07-06 at 8.37.03 A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5029200"/>
            <a:ext cx="1750423" cy="609600"/>
          </a:xfrm>
          <a:prstGeom prst="rect">
            <a:avLst/>
          </a:prstGeom>
        </p:spPr>
      </p:pic>
      <p:sp>
        <p:nvSpPr>
          <p:cNvPr id="18444" name="TextBox 81"/>
          <p:cNvSpPr txBox="1">
            <a:spLocks noChangeArrowheads="1"/>
          </p:cNvSpPr>
          <p:nvPr/>
        </p:nvSpPr>
        <p:spPr bwMode="auto">
          <a:xfrm>
            <a:off x="4800600" y="1371600"/>
            <a:ext cx="3581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Hospital: Patient Care Decisions</a:t>
            </a:r>
          </a:p>
        </p:txBody>
      </p:sp>
      <p:sp>
        <p:nvSpPr>
          <p:cNvPr id="18445" name="TextBox 59"/>
          <p:cNvSpPr txBox="1">
            <a:spLocks noChangeArrowheads="1"/>
          </p:cNvSpPr>
          <p:nvPr/>
        </p:nvSpPr>
        <p:spPr bwMode="auto">
          <a:xfrm>
            <a:off x="6705601" y="1752600"/>
            <a:ext cx="20574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Improve patient outcomes with evidence-based resources</a:t>
            </a:r>
            <a:endParaRPr lang="en-US" sz="1100" dirty="0">
              <a:latin typeface="Arial" pitchFamily="34" charset="0"/>
              <a:cs typeface="Arial" pitchFamily="34" charset="0"/>
            </a:endParaRP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Screen shot 2012-07-06 at 9.32.57 AM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1" y="1752600"/>
            <a:ext cx="1752600" cy="617885"/>
          </a:xfrm>
          <a:prstGeom prst="rect">
            <a:avLst/>
          </a:prstGeom>
        </p:spPr>
      </p:pic>
      <p:pic>
        <p:nvPicPr>
          <p:cNvPr id="6" name="Picture 5" descr="Screen shot 2012-07-06 at 9.35.26 AM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3810000"/>
            <a:ext cx="1752600" cy="614284"/>
          </a:xfrm>
          <a:prstGeom prst="rect">
            <a:avLst/>
          </a:prstGeom>
        </p:spPr>
      </p:pic>
      <p:sp>
        <p:nvSpPr>
          <p:cNvPr id="18466" name="TextBox 112"/>
          <p:cNvSpPr txBox="1">
            <a:spLocks noChangeArrowheads="1"/>
          </p:cNvSpPr>
          <p:nvPr/>
        </p:nvSpPr>
        <p:spPr bwMode="auto">
          <a:xfrm>
            <a:off x="4800600" y="3505200"/>
            <a:ext cx="23955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Pharma</a:t>
            </a:r>
          </a:p>
        </p:txBody>
      </p:sp>
      <p:sp>
        <p:nvSpPr>
          <p:cNvPr id="18467" name="TextBox 113"/>
          <p:cNvSpPr txBox="1">
            <a:spLocks noChangeArrowheads="1"/>
          </p:cNvSpPr>
          <p:nvPr/>
        </p:nvSpPr>
        <p:spPr bwMode="auto">
          <a:xfrm>
            <a:off x="6689725" y="3810000"/>
            <a:ext cx="2454275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25282A"/>
                </a:solidFill>
                <a:latin typeface="Arial" pitchFamily="34" charset="0"/>
                <a:cs typeface="Arial" pitchFamily="34" charset="0"/>
              </a:rPr>
              <a:t>Monitor specific drug performance in </a:t>
            </a:r>
            <a:r>
              <a:rPr lang="en-US" sz="1100" dirty="0">
                <a:solidFill>
                  <a:srgbClr val="25282A"/>
                </a:solidFill>
                <a:latin typeface="Arial" pitchFamily="34" charset="0"/>
                <a:cs typeface="Arial" pitchFamily="34" charset="0"/>
              </a:rPr>
              <a:t>the market and </a:t>
            </a:r>
            <a:r>
              <a:rPr lang="en-US" sz="1100" dirty="0" smtClean="0">
                <a:solidFill>
                  <a:srgbClr val="25282A"/>
                </a:solidFill>
                <a:latin typeface="Arial" pitchFamily="34" charset="0"/>
                <a:cs typeface="Arial" pitchFamily="34" charset="0"/>
              </a:rPr>
              <a:t>develop </a:t>
            </a:r>
            <a:r>
              <a:rPr lang="en-US" sz="1100" dirty="0">
                <a:solidFill>
                  <a:srgbClr val="25282A"/>
                </a:solidFill>
                <a:latin typeface="Arial" pitchFamily="34" charset="0"/>
                <a:cs typeface="Arial" pitchFamily="34" charset="0"/>
              </a:rPr>
              <a:t>a clear direction on what opportunities are </a:t>
            </a:r>
            <a:r>
              <a:rPr lang="en-US" sz="1100" dirty="0" smtClean="0">
                <a:solidFill>
                  <a:srgbClr val="25282A"/>
                </a:solidFill>
                <a:latin typeface="Arial" pitchFamily="34" charset="0"/>
                <a:cs typeface="Arial" pitchFamily="34" charset="0"/>
              </a:rPr>
              <a:t>available</a:t>
            </a:r>
            <a:endParaRPr lang="en-US" sz="1100" dirty="0">
              <a:solidFill>
                <a:srgbClr val="25282A"/>
              </a:solidFill>
              <a:latin typeface="Arial" pitchFamily="34" charset="0"/>
              <a:cs typeface="Arial" pitchFamily="34" charset="0"/>
            </a:endParaRPr>
          </a:p>
          <a:p>
            <a:endParaRPr lang="en-US" sz="1100" dirty="0">
              <a:solidFill>
                <a:srgbClr val="25282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Screen shot 2012-07-06 at 9.38.47 AM.pn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56"/>
          <a:stretch/>
        </p:blipFill>
        <p:spPr>
          <a:xfrm>
            <a:off x="4876800" y="3810000"/>
            <a:ext cx="1752600" cy="627663"/>
          </a:xfrm>
          <a:prstGeom prst="rect">
            <a:avLst/>
          </a:prstGeom>
        </p:spPr>
      </p:pic>
      <p:sp>
        <p:nvSpPr>
          <p:cNvPr id="34" name="TextBox 81"/>
          <p:cNvSpPr txBox="1">
            <a:spLocks noChangeArrowheads="1"/>
          </p:cNvSpPr>
          <p:nvPr/>
        </p:nvSpPr>
        <p:spPr bwMode="auto">
          <a:xfrm>
            <a:off x="4800600" y="2514600"/>
            <a:ext cx="3581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Medicaid</a:t>
            </a:r>
          </a:p>
        </p:txBody>
      </p:sp>
      <p:sp>
        <p:nvSpPr>
          <p:cNvPr id="35" name="TextBox 59"/>
          <p:cNvSpPr txBox="1">
            <a:spLocks noChangeArrowheads="1"/>
          </p:cNvSpPr>
          <p:nvPr/>
        </p:nvSpPr>
        <p:spPr bwMode="auto">
          <a:xfrm>
            <a:off x="6705600" y="2819400"/>
            <a:ext cx="24384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100" dirty="0">
                <a:latin typeface="Arial" pitchFamily="34" charset="0"/>
                <a:cs typeface="Arial" pitchFamily="34" charset="0"/>
              </a:rPr>
              <a:t>Improve cost and quality of care by monitoring and eliminating risk in Medicare and Medicaid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populations </a:t>
            </a:r>
            <a:endParaRPr lang="en-US" sz="1100" dirty="0">
              <a:latin typeface="Arial" pitchFamily="34" charset="0"/>
              <a:cs typeface="Arial" pitchFamily="34" charset="0"/>
            </a:endParaRP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Screen shot 2012-07-06 at 3.26.12 PM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2819400"/>
            <a:ext cx="1752838" cy="605526"/>
          </a:xfrm>
          <a:prstGeom prst="rect">
            <a:avLst/>
          </a:prstGeom>
        </p:spPr>
      </p:pic>
      <p:sp>
        <p:nvSpPr>
          <p:cNvPr id="38" name="TextBox 112"/>
          <p:cNvSpPr txBox="1">
            <a:spLocks noChangeArrowheads="1"/>
          </p:cNvSpPr>
          <p:nvPr/>
        </p:nvSpPr>
        <p:spPr bwMode="auto">
          <a:xfrm>
            <a:off x="4800600" y="4700081"/>
            <a:ext cx="23955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Research</a:t>
            </a:r>
          </a:p>
        </p:txBody>
      </p:sp>
      <p:sp>
        <p:nvSpPr>
          <p:cNvPr id="39" name="TextBox 113"/>
          <p:cNvSpPr txBox="1">
            <a:spLocks noChangeArrowheads="1"/>
          </p:cNvSpPr>
          <p:nvPr/>
        </p:nvSpPr>
        <p:spPr bwMode="auto">
          <a:xfrm>
            <a:off x="6689725" y="5004881"/>
            <a:ext cx="245427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Identify 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practical, timely solutions to improve healthcare access, enhance quality, and reduce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costs</a:t>
            </a:r>
            <a:endParaRPr lang="en-US" sz="1100" dirty="0">
              <a:solidFill>
                <a:srgbClr val="25282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 descr="Screen shot 2012-07-06 at 3.30.53 PM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5029200"/>
            <a:ext cx="1752600" cy="606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" charset="0"/>
                <a:cs typeface="Arial" charset="0"/>
              </a:rPr>
              <a:t>GOVERNMENT HEALTHCARE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4819" name="Rectangle 6"/>
          <p:cNvSpPr>
            <a:spLocks noChangeArrowheads="1"/>
          </p:cNvSpPr>
          <p:nvPr/>
        </p:nvSpPr>
        <p:spPr bwMode="auto">
          <a:xfrm>
            <a:off x="1496568" y="1728216"/>
            <a:ext cx="7342632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latin typeface="Arial" pitchFamily="34" charset="0"/>
                <a:cs typeface="Arial" pitchFamily="34" charset="0"/>
              </a:rPr>
              <a:t>Understand cost trends, gain insights into specific cost drivers, and  predict future expenditures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Motivate </a:t>
            </a:r>
            <a:r>
              <a:rPr lang="en-US" dirty="0">
                <a:latin typeface="Arial" pitchFamily="34" charset="0"/>
                <a:cs typeface="Arial" pitchFamily="34" charset="0"/>
              </a:rPr>
              <a:t>consumers to become active participants in their own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care</a:t>
            </a:r>
            <a:r>
              <a:rPr lang="en-US" dirty="0"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Ensure program integrity by detecting and investigating fraud, waste, abuse, and overpayment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Enable </a:t>
            </a:r>
            <a:r>
              <a:rPr lang="en-US" dirty="0">
                <a:latin typeface="Arial" pitchFamily="34" charset="0"/>
                <a:cs typeface="Arial" pitchFamily="34" charset="0"/>
              </a:rPr>
              <a:t>Health Information Exchanges to share clinical and administrative information across stakeholders 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Arial" pitchFamily="34" charset="0"/>
                <a:cs typeface="Arial" pitchFamily="34" charset="0"/>
              </a:rPr>
              <a:t>Improve quality and ensure appropriateness of care for any beneficiary population; particularly for high-cost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beneficiaries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en-US" dirty="0">
                <a:latin typeface="Arial" pitchFamily="34" charset="0"/>
                <a:cs typeface="Arial" pitchFamily="34" charset="0"/>
              </a:rPr>
              <a:t>Advise on plan designs and selection to address the needs of covered populations</a:t>
            </a:r>
          </a:p>
        </p:txBody>
      </p:sp>
      <p:sp>
        <p:nvSpPr>
          <p:cNvPr id="34820" name="Rectangle 18"/>
          <p:cNvSpPr>
            <a:spLocks noChangeArrowheads="1"/>
          </p:cNvSpPr>
          <p:nvPr/>
        </p:nvSpPr>
        <p:spPr bwMode="auto">
          <a:xfrm>
            <a:off x="819912" y="975360"/>
            <a:ext cx="7239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Improve Quality, Manage Cost, Improve 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Program 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Integrity</a:t>
            </a:r>
            <a:b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en-US" sz="2000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6" name="Picture 27" descr="Screen shot 2011-09-02 at 1.53.15 PM.pn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1" y="1752600"/>
            <a:ext cx="548640" cy="572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28" descr="Screen shot 2011-09-02 at 1.53.38 PM.png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02176"/>
            <a:ext cx="493674" cy="56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29" descr="Screen shot 2011-09-02 at 1.54.18 PM.png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3124200"/>
            <a:ext cx="450274" cy="56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Picture 30" descr="Screen shot 2011-09-02 at 1.54.54 PM.png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86200"/>
            <a:ext cx="547924" cy="5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0" name="Picture 31" descr="Screen shot 2011-09-02 at 1.55.47 PM.png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4000"/>
            <a:ext cx="434000" cy="4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1" name="Picture 32" descr="Screen shot 2011-09-02 at 1.56.30 PM.png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68326"/>
            <a:ext cx="547924" cy="53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creen shot 2012-07-06 at 8.32.37 AM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04" y="233119"/>
            <a:ext cx="1752600" cy="600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8224" y="1066800"/>
            <a:ext cx="7924800" cy="5105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Over 8M individuals enrolled through Marketplaces</a:t>
            </a:r>
          </a:p>
          <a:p>
            <a:r>
              <a:rPr lang="en-US" dirty="0" smtClean="0">
                <a:latin typeface="+mj-lt"/>
              </a:rPr>
              <a:t>General operational improvement since Fall 2013; still many complexities that need to be addressed</a:t>
            </a:r>
          </a:p>
          <a:p>
            <a:r>
              <a:rPr lang="en-US" dirty="0" smtClean="0">
                <a:latin typeface="+mj-lt"/>
              </a:rPr>
              <a:t>Most State Marketplaces have performed relatively well compared to the Federal offering </a:t>
            </a:r>
          </a:p>
          <a:p>
            <a:r>
              <a:rPr lang="en-US" dirty="0" smtClean="0">
                <a:latin typeface="+mj-lt"/>
              </a:rPr>
              <a:t>One looming area of concern has been around providing adequate privacy and security for data collected through the Marketplace</a:t>
            </a:r>
          </a:p>
          <a:p>
            <a:r>
              <a:rPr lang="en-US" dirty="0" smtClean="0">
                <a:latin typeface="+mj-lt"/>
              </a:rPr>
              <a:t>Some states considering feasibility of partnerships with other states and/or joining the Federal system</a:t>
            </a:r>
          </a:p>
          <a:p>
            <a:r>
              <a:rPr lang="en-US" dirty="0" smtClean="0">
                <a:latin typeface="+mj-lt"/>
              </a:rPr>
              <a:t>Many elements still need to be implemented, such as SHOP functionality and reporting requirements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 of State Marketplaces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79863" y="998563"/>
            <a:ext cx="8382001" cy="5279409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>
                <a:latin typeface="+mj-lt"/>
              </a:rPr>
              <a:t>Metrics for comparing cost, quality, and consumer satisfaction and ability to compare these data elements across states</a:t>
            </a:r>
          </a:p>
          <a:p>
            <a:r>
              <a:rPr lang="en-US" sz="1800" dirty="0" smtClean="0">
                <a:latin typeface="+mj-lt"/>
              </a:rPr>
              <a:t>Methods for making provider/network quality information available and comparable by consumers during their shopping experience within the Marketplaces</a:t>
            </a:r>
          </a:p>
          <a:p>
            <a:r>
              <a:rPr lang="en-US" sz="1800" dirty="0" smtClean="0">
                <a:latin typeface="+mj-lt"/>
              </a:rPr>
              <a:t>Access to plan/benefit information from State Marketplaces for comparison and understanding of coverage offers, costs (SERFF/HIOS)</a:t>
            </a:r>
          </a:p>
          <a:p>
            <a:r>
              <a:rPr lang="en-US" sz="1800" dirty="0" smtClean="0">
                <a:latin typeface="+mj-lt"/>
              </a:rPr>
              <a:t>Interface with State Based or Federally Facilitated Marketplaces to supply applicant specific claims experience for understanding of prior year costs, expenditures, and information on making new year elections</a:t>
            </a:r>
          </a:p>
          <a:p>
            <a:r>
              <a:rPr lang="en-US" sz="1800" dirty="0" smtClean="0">
                <a:latin typeface="+mj-lt"/>
              </a:rPr>
              <a:t>Access to eligibility and enrollment information and premium payments to understand 2014 Marketplace implications:</a:t>
            </a:r>
          </a:p>
          <a:p>
            <a:pPr marL="633413" lvl="1"/>
            <a:r>
              <a:rPr lang="en-US" sz="1500" dirty="0" smtClean="0">
                <a:latin typeface="+mj-lt"/>
              </a:rPr>
              <a:t>Winners and Losers of ACA rating reforms (No health status rating, Age rating limits, etc.)</a:t>
            </a:r>
          </a:p>
          <a:p>
            <a:pPr marL="633413" lvl="1"/>
            <a:r>
              <a:rPr lang="en-US" sz="1500" dirty="0" smtClean="0">
                <a:latin typeface="+mj-lt"/>
              </a:rPr>
              <a:t>Coverage analysis, including impact on previously uninsured population</a:t>
            </a:r>
          </a:p>
          <a:p>
            <a:pPr marL="633413" lvl="1"/>
            <a:r>
              <a:rPr lang="en-US" sz="1500" dirty="0" smtClean="0">
                <a:latin typeface="+mj-lt"/>
              </a:rPr>
              <a:t>Medicaid churn and coverage gaps in states not participating in Medicaid expansion</a:t>
            </a:r>
          </a:p>
          <a:p>
            <a:pPr marL="633413" lvl="1"/>
            <a:r>
              <a:rPr lang="en-US" sz="1500" dirty="0" smtClean="0">
                <a:latin typeface="+mj-lt"/>
              </a:rPr>
              <a:t>Costs incurred by lack of continuity of care resulting from potential lack of coverage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CMS Exchange Initiatives	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98224" y="1066800"/>
            <a:ext cx="7924800" cy="5105400"/>
          </a:xfrm>
        </p:spPr>
        <p:txBody>
          <a:bodyPr>
            <a:normAutofit/>
          </a:bodyPr>
          <a:lstStyle/>
          <a:p>
            <a:pPr marL="287338" lvl="1" indent="-287338"/>
            <a:r>
              <a:rPr lang="en-US" dirty="0" smtClean="0">
                <a:latin typeface="+mj-lt"/>
              </a:rPr>
              <a:t>During Marketplace planning stages, Truven offered a host of innovative  offerings to help states understand implications of the potential enrollee base</a:t>
            </a:r>
          </a:p>
          <a:p>
            <a:pPr marL="287338" lvl="1" indent="-287338"/>
            <a:r>
              <a:rPr lang="en-US" dirty="0" smtClean="0">
                <a:latin typeface="+mj-lt"/>
              </a:rPr>
              <a:t>Consulting with states regarding how to target outreach and education materials to specific populations likely entering the exchange</a:t>
            </a:r>
          </a:p>
          <a:p>
            <a:pPr marL="287338" lvl="1" indent="-287338"/>
            <a:r>
              <a:rPr lang="en-US" dirty="0" smtClean="0">
                <a:latin typeface="+mj-lt"/>
              </a:rPr>
              <a:t>Developed a Coverage Expansion Whitepaper which demonstrates our ability to layer demographic information with health reform impacts</a:t>
            </a:r>
          </a:p>
          <a:p>
            <a:pPr marL="287338" lvl="2" indent="-287338"/>
            <a:r>
              <a:rPr lang="en-US" sz="1800" dirty="0" smtClean="0">
                <a:latin typeface="+mj-lt"/>
              </a:rPr>
              <a:t>Developed a model for our provider clients to model increased service demand following Medicaid expansion and Marketplace rollout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Truven Health’s Analytic Marketplace Solutions – Coverage Expansion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uvenHealth_FinalExternal_JM 01-22-13">
  <a:themeElements>
    <a:clrScheme name="TruvenHealth">
      <a:dk1>
        <a:srgbClr val="25282A"/>
      </a:dk1>
      <a:lt1>
        <a:sysClr val="window" lastClr="FFFFFF"/>
      </a:lt1>
      <a:dk2>
        <a:srgbClr val="0C55C5"/>
      </a:dk2>
      <a:lt2>
        <a:srgbClr val="FFFFFF"/>
      </a:lt2>
      <a:accent1>
        <a:srgbClr val="0C55C5"/>
      </a:accent1>
      <a:accent2>
        <a:srgbClr val="49007A"/>
      </a:accent2>
      <a:accent3>
        <a:srgbClr val="230078"/>
      </a:accent3>
      <a:accent4>
        <a:srgbClr val="6EA8E3"/>
      </a:accent4>
      <a:accent5>
        <a:srgbClr val="9E69BC"/>
      </a:accent5>
      <a:accent6>
        <a:srgbClr val="8466BC"/>
      </a:accent6>
      <a:hlink>
        <a:srgbClr val="1A2362"/>
      </a:hlink>
      <a:folHlink>
        <a:srgbClr val="25282A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>
          <a:spcBef>
            <a:spcPts val="600"/>
          </a:spcBef>
          <a:spcAft>
            <a:spcPts val="600"/>
          </a:spcAft>
          <a:buClr>
            <a:schemeClr val="tx2"/>
          </a:buClr>
          <a:buFont typeface="Wingdings" charset="2"/>
          <a:buChar char="§"/>
          <a:defRPr sz="2000" dirty="0">
            <a:cs typeface="Arial"/>
          </a:defRPr>
        </a:defPPr>
      </a:lstStyle>
    </a:txDef>
  </a:objectDefaults>
  <a:extraClrSchemeLst>
    <a:extraClrScheme>
      <a:clrScheme name="TruvenHealth">
        <a:dk1>
          <a:srgbClr val="25282A"/>
        </a:dk1>
        <a:lt1>
          <a:sysClr val="window" lastClr="FFFFFF"/>
        </a:lt1>
        <a:dk2>
          <a:srgbClr val="0C55C5"/>
        </a:dk2>
        <a:lt2>
          <a:srgbClr val="FFFFFF"/>
        </a:lt2>
        <a:accent1>
          <a:srgbClr val="0C55C5"/>
        </a:accent1>
        <a:accent2>
          <a:srgbClr val="49007A"/>
        </a:accent2>
        <a:accent3>
          <a:srgbClr val="230078"/>
        </a:accent3>
        <a:accent4>
          <a:srgbClr val="6EA8E3"/>
        </a:accent4>
        <a:accent5>
          <a:srgbClr val="9E69BC"/>
        </a:accent5>
        <a:accent6>
          <a:srgbClr val="8466BC"/>
        </a:accent6>
        <a:hlink>
          <a:srgbClr val="1A2362"/>
        </a:hlink>
        <a:folHlink>
          <a:srgbClr val="25282A"/>
        </a:folHlink>
      </a:clrScheme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TruvenHealth_FinalExternal_JM 01-22-13</Template>
  <TotalTime>6862</TotalTime>
  <Words>756</Words>
  <Application>Microsoft Office PowerPoint</Application>
  <PresentationFormat>On-screen Show (4:3)</PresentationFormat>
  <Paragraphs>85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TruvenHealth_FinalExternal_JM 01-22-13</vt:lpstr>
      <vt:lpstr>Truven Health Analytics</vt:lpstr>
      <vt:lpstr>Agenda</vt:lpstr>
      <vt:lpstr>At-A-Glance:  Truven Health Analytics</vt:lpstr>
      <vt:lpstr>Merging Clinical and Administrative Data</vt:lpstr>
      <vt:lpstr>Truven Serves Health Care Stakeholders</vt:lpstr>
      <vt:lpstr>GOVERNMENT HEALTHCARE</vt:lpstr>
      <vt:lpstr>Current Status of State Marketplaces</vt:lpstr>
      <vt:lpstr>Primary CMS Exchange Initiatives </vt:lpstr>
      <vt:lpstr>Truven Health’s Analytic Marketplace Solutions – Coverage Expansion</vt:lpstr>
      <vt:lpstr>Slide 10</vt:lpstr>
      <vt:lpstr>Truven Health’s Analytic Marketplace Solutions –  EDGE Services</vt:lpstr>
      <vt:lpstr>Slide 12</vt:lpstr>
    </vt:vector>
  </TitlesOfParts>
  <Company>Thomson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HealthTrio &amp; Truven Partner Meeting</dc:title>
  <dc:creator>Kevin L. Erwin</dc:creator>
  <cp:lastModifiedBy>Paula Williamson</cp:lastModifiedBy>
  <cp:revision>539</cp:revision>
  <dcterms:created xsi:type="dcterms:W3CDTF">2013-05-08T13:30:56Z</dcterms:created>
  <dcterms:modified xsi:type="dcterms:W3CDTF">2014-07-17T20:07:03Z</dcterms:modified>
</cp:coreProperties>
</file>